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"/>
  </p:notesMasterIdLst>
  <p:sldIdLst>
    <p:sldId id="257" r:id="rId2"/>
    <p:sldId id="259" r:id="rId3"/>
  </p:sldIdLst>
  <p:sldSz cx="43891200" cy="32918400"/>
  <p:notesSz cx="7023100" cy="93091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20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D11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2" autoAdjust="0"/>
    <p:restoredTop sz="96395" autoAdjust="0"/>
  </p:normalViewPr>
  <p:slideViewPr>
    <p:cSldViewPr snapToObjects="1">
      <p:cViewPr>
        <p:scale>
          <a:sx n="19" d="100"/>
          <a:sy n="19" d="100"/>
        </p:scale>
        <p:origin x="844" y="-1088"/>
      </p:cViewPr>
      <p:guideLst>
        <p:guide orient="horz" pos="10320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F1703A5-7614-4A71-97F6-2E618DAC757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154837F-5D88-4131-ACBD-8E0BDF729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6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4837F-5D88-4131-ACBD-8E0BDF7293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2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4837F-5D88-4131-ACBD-8E0BDF7293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7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B0E-6229-4D2F-AE73-FE78C6572E60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B0E-6229-4D2F-AE73-FE78C6572E60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7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B0E-6229-4D2F-AE73-FE78C6572E60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4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B0E-6229-4D2F-AE73-FE78C6572E60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B0E-6229-4D2F-AE73-FE78C6572E60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B0E-6229-4D2F-AE73-FE78C6572E60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8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B0E-6229-4D2F-AE73-FE78C6572E60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4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B0E-6229-4D2F-AE73-FE78C6572E60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B0E-6229-4D2F-AE73-FE78C6572E60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B0E-6229-4D2F-AE73-FE78C6572E60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4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B0E-6229-4D2F-AE73-FE78C6572E60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F3B0E-6229-4D2F-AE73-FE78C6572E60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1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tif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tif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39924"/>
              </p:ext>
            </p:extLst>
          </p:nvPr>
        </p:nvGraphicFramePr>
        <p:xfrm>
          <a:off x="280913" y="14097000"/>
          <a:ext cx="21277828" cy="18230594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2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4333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Ariel"/>
                        </a:rPr>
                        <a:t>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el"/>
                        </a:rPr>
                        <a:t>Features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el"/>
                        </a:rPr>
                        <a:t>Benefits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el"/>
                        </a:rPr>
                        <a:t>Applications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4273"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Zeiss LSM 900 </a:t>
                      </a:r>
                      <a:r>
                        <a:rPr lang="en-US" sz="2800" b="0" i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Airyscan</a:t>
                      </a:r>
                      <a:r>
                        <a:rPr lang="en-US" sz="2800" b="0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2 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dirty="0">
                          <a:solidFill>
                            <a:schemeClr val="tx1"/>
                          </a:solidFill>
                          <a:latin typeface="Ariel"/>
                        </a:rPr>
                        <a:t>Inverted </a:t>
                      </a:r>
                      <a:r>
                        <a:rPr lang="en-US" sz="2800" b="0" i="1" baseline="0" dirty="0">
                          <a:solidFill>
                            <a:schemeClr val="tx1"/>
                          </a:solidFill>
                          <a:latin typeface="Ariel"/>
                        </a:rPr>
                        <a:t>Confocal</a:t>
                      </a:r>
                    </a:p>
                    <a:p>
                      <a:pPr algn="ctr"/>
                      <a:r>
                        <a:rPr lang="en-US" sz="2800" b="0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Room 4401</a:t>
                      </a:r>
                    </a:p>
                    <a:p>
                      <a:pPr algn="ctr"/>
                      <a:r>
                        <a:rPr lang="en-US" sz="2800" b="1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Recharge Rate: $25/</a:t>
                      </a:r>
                      <a:r>
                        <a:rPr lang="en-US" sz="2800" b="1" i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hr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1" i="0" baseline="0" dirty="0">
                        <a:solidFill>
                          <a:srgbClr val="FF0000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High-powered fluorescent live cell imaging </a:t>
                      </a:r>
                    </a:p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el"/>
                        </a:rPr>
                        <a:t>Airyscan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 2 &amp;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el"/>
                        </a:rPr>
                        <a:t>GaAsP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-PMTs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2.5x, 10x, 20x, 40x (water or oil), &amp; 63x (oil)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405nm, 488nm, 561nm, &amp; 640nm laser lines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UV 385nm, 475nm, 555 nm, 630nm filter cubes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Stage top and microscope enclosed incubator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AI Sample Finder</a:t>
                      </a: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el"/>
                        </a:rPr>
                        <a:t>Airyscan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 2 (super resolution)/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el"/>
                        </a:rPr>
                        <a:t>GaAsP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 (confocal) hybrid scanner; AI Sample Finder; Fast acquisition speeds;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Large area scanning;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Corrects focus drift;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Deconvolution;</a:t>
                      </a: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el"/>
                        </a:rPr>
                        <a:t>Fluorescence</a:t>
                      </a:r>
                    </a:p>
                    <a:p>
                      <a:pPr algn="ctr"/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Cohesive Contrast</a:t>
                      </a:r>
                    </a:p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364814"/>
                  </a:ext>
                </a:extLst>
              </a:tr>
              <a:tr h="3801483"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Olympus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FV3000 Laser Scanning</a:t>
                      </a:r>
                      <a:r>
                        <a:rPr lang="en-US" sz="2800" b="0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latin typeface="Ariel"/>
                        </a:rPr>
                        <a:t>Inverted </a:t>
                      </a:r>
                      <a:r>
                        <a:rPr lang="en-US" sz="2800" b="0" i="1" baseline="0" dirty="0">
                          <a:solidFill>
                            <a:schemeClr val="tx1"/>
                          </a:solidFill>
                          <a:latin typeface="Ariel"/>
                        </a:rPr>
                        <a:t>Confocal</a:t>
                      </a:r>
                    </a:p>
                    <a:p>
                      <a:pPr algn="ctr"/>
                      <a:r>
                        <a:rPr lang="en-US" sz="2800" b="0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Room 1402</a:t>
                      </a:r>
                    </a:p>
                    <a:p>
                      <a:pPr algn="ctr"/>
                      <a:r>
                        <a:rPr lang="en-US" sz="2800" b="1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Recharge Rate: $25/</a:t>
                      </a:r>
                      <a:r>
                        <a:rPr lang="en-US" sz="2800" b="1" i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hr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1" i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1" i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High-powered fluorescent live cell imaging 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2x ma-PMTs &amp; 2x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GaAsP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-PMTs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1.25x, 10x,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20x, &amp; 40x (oil); 60x (oil) on system 1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405nm, 488nm, 561nm, &amp; 640nm laser lines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FUW, FBN, &amp; FGW (RBG) filter cubes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Tokai-HIT stage top incubator on system 1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Olympus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TruSpectral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detection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Galvo/resonant hybrid scanner on system 1; 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Galvo on system 2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 Fast acquisition speeds;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Large area scanning;</a:t>
                      </a:r>
                      <a:endParaRPr lang="en-US" sz="28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Corrects focus drift;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Zoom feature;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Deconvolution;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el"/>
                        </a:rPr>
                        <a:t>Fluorescence</a:t>
                      </a:r>
                    </a:p>
                    <a:p>
                      <a:pPr algn="ctr"/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DIC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254388"/>
                  </a:ext>
                </a:extLst>
              </a:tr>
              <a:tr h="3338695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Biotek</a:t>
                      </a:r>
                      <a:r>
                        <a:rPr lang="en-US" sz="2800" b="0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</a:t>
                      </a:r>
                      <a:r>
                        <a:rPr lang="en-US" sz="2800" b="0" i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Cytation</a:t>
                      </a:r>
                      <a:r>
                        <a:rPr lang="en-US" sz="2800" b="0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5/</a:t>
                      </a:r>
                      <a:r>
                        <a:rPr lang="en-US" sz="2800" b="0" i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BioSpa</a:t>
                      </a:r>
                      <a:r>
                        <a:rPr lang="en-US" sz="2800" b="0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>
                          <a:solidFill>
                            <a:schemeClr val="tx1"/>
                          </a:solidFill>
                          <a:latin typeface="Ariel"/>
                        </a:rPr>
                        <a:t>Inverted Widefield Imaging Plate Reader/Incubator</a:t>
                      </a:r>
                    </a:p>
                    <a:p>
                      <a:pPr algn="ctr"/>
                      <a:r>
                        <a:rPr lang="en-US" sz="2800" b="0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Room 4502</a:t>
                      </a:r>
                    </a:p>
                    <a:p>
                      <a:pPr algn="ctr"/>
                      <a:endParaRPr lang="en-US" sz="2800" b="0" i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Imaging plate reader with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el"/>
                        </a:rPr>
                        <a:t>BioSpa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 for incubation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Monochromator and filters for plate reading;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4x, 10x, 20, 40x, &amp; 60x (non-oil)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DAPI, GFP,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el"/>
                        </a:rPr>
                        <a:t>TxRed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, RFP, CY5 imaging  filter cubes</a:t>
                      </a: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Imaging plate reader with long term incubation;  Holds up to 6 plates;       Self-contained unit;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Controls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room light;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Reduces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background;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el"/>
                        </a:rPr>
                        <a:t>Fluorescence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el"/>
                        </a:rPr>
                        <a:t>Brightfield</a:t>
                      </a:r>
                    </a:p>
                    <a:p>
                      <a:pPr algn="ctr"/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Digital Phase</a:t>
                      </a:r>
                    </a:p>
                    <a:p>
                      <a:pPr algn="ctr"/>
                      <a:endParaRPr lang="en-US" sz="24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4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998395"/>
                  </a:ext>
                </a:extLst>
              </a:tr>
              <a:tr h="3338695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Keyence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BZX-810 </a:t>
                      </a:r>
                    </a:p>
                    <a:p>
                      <a:pPr algn="ctr"/>
                      <a:r>
                        <a:rPr lang="en-US" sz="2800" b="0" i="1" dirty="0">
                          <a:solidFill>
                            <a:schemeClr val="tx1"/>
                          </a:solidFill>
                          <a:latin typeface="Ariel"/>
                        </a:rPr>
                        <a:t>Inverted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latin typeface="Ariel"/>
                        </a:rPr>
                        <a:t>Widefield</a:t>
                      </a:r>
                      <a:endParaRPr lang="en-US" sz="2800" b="0" i="1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Room 2301 &amp; 4502</a:t>
                      </a:r>
                    </a:p>
                    <a:p>
                      <a:pPr algn="ctr"/>
                      <a:endParaRPr lang="en-US" sz="2800" b="0" i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1" i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Compact benchtop system (scope-in-a-box)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4x, 10x,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20x, 40x, 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20x LWD &amp; 40x LWD (4502), 63x (oil;2301)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DAPI, GFP, TRITC,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TxRed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, &amp; Cy5  filter cubes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Equipped with Auto Focus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Optical sectioning module in 2301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Stage top incubator in 4502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Self-contained unit;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Controls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room light;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Large area scanning;</a:t>
                      </a:r>
                      <a:endParaRPr lang="en-US" sz="28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Reduces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background;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Many vessel holders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el"/>
                        </a:rPr>
                        <a:t>Fluorescence</a:t>
                      </a:r>
                    </a:p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el"/>
                        </a:rPr>
                        <a:t>Brightfield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Phase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16841"/>
                  </a:ext>
                </a:extLst>
              </a:tr>
              <a:tr h="241311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Nikon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el"/>
                        </a:rPr>
                        <a:t>Ti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-E</a:t>
                      </a:r>
                    </a:p>
                    <a:p>
                      <a:pPr algn="ctr"/>
                      <a:r>
                        <a:rPr lang="en-US" sz="2800" b="0" i="1" dirty="0">
                          <a:solidFill>
                            <a:schemeClr val="tx1"/>
                          </a:solidFill>
                          <a:latin typeface="Ariel"/>
                        </a:rPr>
                        <a:t>Inverted Widefield</a:t>
                      </a:r>
                    </a:p>
                    <a:p>
                      <a:pPr algn="ctr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Ariel"/>
                        </a:rPr>
                        <a:t>Room</a:t>
                      </a:r>
                      <a:r>
                        <a:rPr lang="en-US" sz="2800" b="0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1402 &amp; 3402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Basic research microscope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4x, 10x, 20x, 20LWDx (3402),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40x, 60x (oil), &amp; 100x (oil; 1402)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DAPI, FITC, TRITC,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TxRed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, &amp; Cy5 filter cubes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Equipped with Perfect Focus System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Many vessel holders;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Control focus drift;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Reduces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background;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marL="0" marR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marL="0" marR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el"/>
                        </a:rPr>
                        <a:t>Fluorescence</a:t>
                      </a:r>
                    </a:p>
                    <a:p>
                      <a:pPr marL="0" marR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el"/>
                        </a:rPr>
                        <a:t>Brightfield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marL="0" marR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Phase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24665"/>
                  </a:ext>
                </a:extLst>
              </a:tr>
            </a:tbl>
          </a:graphicData>
        </a:graphic>
      </p:graphicFrame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116" y="30099000"/>
            <a:ext cx="2327291" cy="1905000"/>
          </a:xfrm>
          <a:prstGeom prst="rect">
            <a:avLst/>
          </a:prstGeom>
        </p:spPr>
      </p:pic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79801"/>
              </p:ext>
            </p:extLst>
          </p:nvPr>
        </p:nvGraphicFramePr>
        <p:xfrm>
          <a:off x="21623186" y="14097002"/>
          <a:ext cx="22039414" cy="1220771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470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9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7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9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3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6798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Ariel"/>
                        </a:rPr>
                        <a:t>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el"/>
                        </a:rPr>
                        <a:t>Features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el"/>
                        </a:rPr>
                        <a:t>Benefits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el"/>
                        </a:rPr>
                        <a:t>Applications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0"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Zeiss LSM 900 </a:t>
                      </a:r>
                      <a:r>
                        <a:rPr lang="en-US" sz="2800" b="0" i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Airyscan</a:t>
                      </a:r>
                      <a:r>
                        <a:rPr lang="en-US" sz="2800" b="0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2 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latin typeface="Ariel"/>
                        </a:rPr>
                        <a:t>Inverted </a:t>
                      </a:r>
                      <a:r>
                        <a:rPr lang="en-US" sz="2800" b="0" i="1" baseline="0" dirty="0">
                          <a:solidFill>
                            <a:schemeClr val="tx1"/>
                          </a:solidFill>
                          <a:latin typeface="Ariel"/>
                        </a:rPr>
                        <a:t>Confocal</a:t>
                      </a:r>
                    </a:p>
                    <a:p>
                      <a:pPr algn="ctr"/>
                      <a:r>
                        <a:rPr lang="en-US" sz="2800" b="0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Room 4401</a:t>
                      </a:r>
                    </a:p>
                    <a:p>
                      <a:pPr algn="ctr"/>
                      <a:r>
                        <a:rPr lang="en-US" sz="2800" b="1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Recharge Rate: $25/</a:t>
                      </a:r>
                      <a:r>
                        <a:rPr lang="en-US" sz="2800" b="1" i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hr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High-powered fluorescent live cell imaging </a:t>
                      </a:r>
                    </a:p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el"/>
                        </a:rPr>
                        <a:t>Airyscan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 2 &amp;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el"/>
                        </a:rPr>
                        <a:t>GaAsP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-PMTs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2.5x, 10x, 20x, 40x (water or oil), &amp; 63x (oil)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405nm, 488nm, 561nm, &amp; 640nm laser lines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UV 385nm, 475nm, 555 nm, 630nm filter cubes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Stage top and microscope enclosed incubator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AI Sample Finder</a:t>
                      </a: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el"/>
                        </a:rPr>
                        <a:t>Airyscan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 2 (super resolution)/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el"/>
                        </a:rPr>
                        <a:t>GaAsP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 (confocal) hybrid scanner; AI Sample Finder; Fast acquisition speeds;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Large area scanning;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Corrects focus drift;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Deconvolution;</a:t>
                      </a: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el"/>
                        </a:rPr>
                        <a:t>Fluorescence</a:t>
                      </a:r>
                    </a:p>
                    <a:p>
                      <a:pPr algn="ctr"/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Cohesive Contrast</a:t>
                      </a:r>
                    </a:p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097932"/>
                  </a:ext>
                </a:extLst>
              </a:tr>
              <a:tr h="3810000"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Olympus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FV3000 Laser Scanning 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latin typeface="Ariel"/>
                        </a:rPr>
                        <a:t>Inverted </a:t>
                      </a:r>
                      <a:r>
                        <a:rPr lang="en-US" sz="2800" b="0" i="1" baseline="0" dirty="0">
                          <a:solidFill>
                            <a:schemeClr val="tx1"/>
                          </a:solidFill>
                          <a:latin typeface="Ariel"/>
                        </a:rPr>
                        <a:t>Confocal</a:t>
                      </a:r>
                    </a:p>
                    <a:p>
                      <a:pPr algn="ctr"/>
                      <a:r>
                        <a:rPr lang="en-US" sz="2800" b="0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Room 1402</a:t>
                      </a:r>
                    </a:p>
                    <a:p>
                      <a:pPr algn="ctr"/>
                      <a:r>
                        <a:rPr lang="en-US" sz="2800" b="1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Recharge Rate: $25/</a:t>
                      </a:r>
                      <a:r>
                        <a:rPr lang="en-US" sz="2800" b="1" i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hr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1" i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High-powered fluorescent live cell imaging 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2x ma-PMTs &amp; 2x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GaAsP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-PMTs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1.25x, 10x,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20x, &amp; 40x (oil); 60x (oil) on system 1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405nm, 488nm, 561nm, &amp; 640nm laser lines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FUW, FBN, &amp; FGW (RBG) filter cubes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Tokai-HIT stage top incubator on system 1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Olympus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TruSpectral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detection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Galvo/resonant hybrid scanner on system 1;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 Fast acquisition speeds;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Large area scanning;</a:t>
                      </a:r>
                      <a:endParaRPr lang="en-US" sz="28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Corrects focus drift;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Zoom feature;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Deconvolution;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el"/>
                        </a:rPr>
                        <a:t>Fluorescence</a:t>
                      </a:r>
                    </a:p>
                    <a:p>
                      <a:pPr algn="ctr"/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DIC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075799"/>
                  </a:ext>
                </a:extLst>
              </a:tr>
              <a:tr h="3063719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Biotek</a:t>
                      </a:r>
                      <a:r>
                        <a:rPr lang="en-US" sz="2800" b="0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</a:t>
                      </a:r>
                      <a:r>
                        <a:rPr lang="en-US" sz="2800" b="0" i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Cytation</a:t>
                      </a:r>
                      <a:r>
                        <a:rPr lang="en-US" sz="2800" b="0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5/</a:t>
                      </a:r>
                      <a:r>
                        <a:rPr lang="en-US" sz="2800" b="0" i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BioSpa</a:t>
                      </a:r>
                      <a:r>
                        <a:rPr lang="en-US" sz="2800" b="0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>
                          <a:solidFill>
                            <a:schemeClr val="tx1"/>
                          </a:solidFill>
                          <a:latin typeface="Ariel"/>
                        </a:rPr>
                        <a:t>Inverted Widefield Imaging Plate Reader/Incubator</a:t>
                      </a:r>
                    </a:p>
                    <a:p>
                      <a:pPr algn="ctr"/>
                      <a:r>
                        <a:rPr lang="en-US" sz="2800" b="0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Room 4502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Imaging plate reader with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el"/>
                        </a:rPr>
                        <a:t>BioSpa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 for incubation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Monochromator and filters for plate reading;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4x, 10x, 20, 40x, &amp; 60x (non-oil)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DAPI, GFP,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el"/>
                        </a:rPr>
                        <a:t>TxRed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, RFP, CY5 imaging  filter cubes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Imaging plate reader with long term incubation;  Holds up to 6 plates;       Self-contained unit;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Controls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room light;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Reduces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background;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el"/>
                        </a:rPr>
                        <a:t>Fluorescence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el"/>
                        </a:rPr>
                        <a:t>Brightfield</a:t>
                      </a:r>
                    </a:p>
                    <a:p>
                      <a:pPr algn="ctr"/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Digital Phase</a:t>
                      </a:r>
                    </a:p>
                    <a:p>
                      <a:pPr algn="ctr"/>
                      <a:endParaRPr lang="en-US" sz="24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790439"/>
                  </a:ext>
                </a:extLst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0" y="0"/>
            <a:ext cx="43891200" cy="4343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el"/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3352800" y="5099762"/>
            <a:ext cx="2368081" cy="2367837"/>
          </a:xfrm>
          <a:prstGeom prst="ellipse">
            <a:avLst/>
          </a:prstGeom>
          <a:solidFill>
            <a:srgbClr val="11D113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el"/>
              </a:rPr>
              <a:t>Start</a:t>
            </a:r>
            <a:endParaRPr lang="en-US" sz="6600" dirty="0">
              <a:solidFill>
                <a:schemeClr val="tx1"/>
              </a:solidFill>
              <a:latin typeface="Ari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547" y="1108896"/>
            <a:ext cx="438911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latin typeface="Ariel"/>
              </a:rPr>
              <a:t>Stem Cell Research Center Imaging Core Instruments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84125" y="5587798"/>
            <a:ext cx="6781800" cy="1200329"/>
          </a:xfrm>
          <a:prstGeom prst="rect">
            <a:avLst/>
          </a:prstGeom>
          <a:noFill/>
          <a:ln w="444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el"/>
              </a:rPr>
              <a:t>Does your specimen have a heartbeat?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24391" y="9446132"/>
            <a:ext cx="6535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el"/>
              </a:rPr>
              <a:t>Spectral Imaging Instruments AMI-HT imager </a:t>
            </a:r>
          </a:p>
          <a:p>
            <a:pPr algn="ctr"/>
            <a:r>
              <a:rPr lang="en-US" sz="2800" dirty="0">
                <a:latin typeface="Ariel"/>
              </a:rPr>
              <a:t>Vivarium B640</a:t>
            </a:r>
          </a:p>
          <a:p>
            <a:pPr algn="ctr"/>
            <a:r>
              <a:rPr lang="en-US" sz="2800" b="1" dirty="0">
                <a:latin typeface="Ariel"/>
              </a:rPr>
              <a:t>Recharge Rate: $50/</a:t>
            </a:r>
            <a:r>
              <a:rPr lang="en-US" sz="2800" b="1" dirty="0" err="1">
                <a:latin typeface="Ariel"/>
              </a:rPr>
              <a:t>hr</a:t>
            </a:r>
            <a:endParaRPr lang="en-US" sz="2800" b="1" dirty="0">
              <a:latin typeface="Ariel"/>
            </a:endParaRPr>
          </a:p>
          <a:p>
            <a:pPr algn="ctr"/>
            <a:endParaRPr lang="en-US" sz="2800" dirty="0">
              <a:latin typeface="Ariel"/>
            </a:endParaRPr>
          </a:p>
          <a:p>
            <a:pPr algn="ctr"/>
            <a:r>
              <a:rPr lang="en-US" sz="2800" dirty="0">
                <a:latin typeface="Ariel"/>
              </a:rPr>
              <a:t>Live animal imaging</a:t>
            </a:r>
          </a:p>
          <a:p>
            <a:pPr algn="ctr"/>
            <a:r>
              <a:rPr lang="en-US" sz="2800" dirty="0">
                <a:latin typeface="Ariel"/>
              </a:rPr>
              <a:t>Fluorescence &amp; Luminescence</a:t>
            </a:r>
          </a:p>
          <a:p>
            <a:pPr algn="ctr"/>
            <a:r>
              <a:rPr lang="en-US" sz="2800" dirty="0">
                <a:latin typeface="Ariel"/>
              </a:rPr>
              <a:t>Isoflurane for five animals at a time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4218325" y="5727138"/>
            <a:ext cx="1859875" cy="1664262"/>
            <a:chOff x="10439400" y="5727138"/>
            <a:chExt cx="1859875" cy="1664262"/>
          </a:xfrm>
        </p:grpSpPr>
        <p:sp>
          <p:nvSpPr>
            <p:cNvPr id="22" name="TextBox 21"/>
            <p:cNvSpPr txBox="1"/>
            <p:nvPr/>
          </p:nvSpPr>
          <p:spPr>
            <a:xfrm>
              <a:off x="10780787" y="6745069"/>
              <a:ext cx="1177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Ariel"/>
                </a:rPr>
                <a:t>No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0439400" y="5727138"/>
              <a:ext cx="1859875" cy="800573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el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736786" y="4648200"/>
            <a:ext cx="7714014" cy="1200329"/>
          </a:xfrm>
          <a:prstGeom prst="rect">
            <a:avLst/>
          </a:prstGeom>
          <a:noFill/>
          <a:ln w="444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el"/>
              </a:rPr>
              <a:t>Will you image or perform microdissections?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975280" y="7491531"/>
            <a:ext cx="115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el"/>
              </a:rPr>
              <a:t>Yes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766000" y="6955572"/>
            <a:ext cx="53114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el"/>
              </a:rPr>
              <a:t>Nikon SMZ1500</a:t>
            </a:r>
          </a:p>
          <a:p>
            <a:pPr algn="ctr"/>
            <a:r>
              <a:rPr lang="en-US" sz="2800" i="1" dirty="0">
                <a:latin typeface="Ariel"/>
              </a:rPr>
              <a:t>Dissection</a:t>
            </a:r>
            <a:endParaRPr lang="en-US" sz="2800" dirty="0">
              <a:latin typeface="Ariel"/>
            </a:endParaRPr>
          </a:p>
          <a:p>
            <a:pPr algn="ctr"/>
            <a:r>
              <a:rPr lang="en-US" sz="2800" dirty="0">
                <a:latin typeface="Ariel"/>
              </a:rPr>
              <a:t>Room 1402</a:t>
            </a:r>
          </a:p>
          <a:p>
            <a:pPr algn="ctr"/>
            <a:endParaRPr lang="en-US" sz="2800" dirty="0">
              <a:latin typeface="Ariel"/>
            </a:endParaRPr>
          </a:p>
          <a:p>
            <a:pPr algn="ctr"/>
            <a:r>
              <a:rPr lang="en-US" sz="2800" dirty="0">
                <a:latin typeface="Ariel"/>
              </a:rPr>
              <a:t>Fluorescent dissection imaging</a:t>
            </a:r>
          </a:p>
          <a:p>
            <a:pPr algn="ctr"/>
            <a:r>
              <a:rPr lang="en-US" sz="2800" dirty="0">
                <a:latin typeface="Ariel"/>
              </a:rPr>
              <a:t>0.75x to 11.25x</a:t>
            </a:r>
          </a:p>
          <a:p>
            <a:pPr algn="ctr"/>
            <a:r>
              <a:rPr lang="en-US" sz="2800" dirty="0">
                <a:latin typeface="Ariel"/>
              </a:rPr>
              <a:t>GFP &amp; RFP filter cubes</a:t>
            </a:r>
          </a:p>
          <a:p>
            <a:pPr algn="ctr"/>
            <a:r>
              <a:rPr lang="en-US" sz="2800" dirty="0">
                <a:latin typeface="Ariel"/>
              </a:rPr>
              <a:t>Fiber optic light source</a:t>
            </a:r>
          </a:p>
          <a:p>
            <a:pPr algn="ctr"/>
            <a:r>
              <a:rPr lang="en-US" sz="2800" dirty="0">
                <a:latin typeface="Ariel"/>
              </a:rPr>
              <a:t>Color camera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110050" y="8585403"/>
            <a:ext cx="4947672" cy="1754326"/>
          </a:xfrm>
          <a:prstGeom prst="rect">
            <a:avLst/>
          </a:prstGeom>
          <a:noFill/>
          <a:ln w="444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el"/>
              </a:rPr>
              <a:t>Is your sample </a:t>
            </a:r>
            <a:r>
              <a:rPr lang="en-US" sz="3600" b="1" dirty="0">
                <a:solidFill>
                  <a:srgbClr val="11D113"/>
                </a:solidFill>
                <a:latin typeface="Ariel"/>
              </a:rPr>
              <a:t>alive</a:t>
            </a:r>
            <a:r>
              <a:rPr lang="en-US" sz="3600" b="1" dirty="0">
                <a:latin typeface="Ariel"/>
              </a:rPr>
              <a:t> in a dish or </a:t>
            </a:r>
            <a:r>
              <a:rPr lang="en-US" sz="3600" b="1" dirty="0">
                <a:solidFill>
                  <a:srgbClr val="FF0000"/>
                </a:solidFill>
                <a:latin typeface="Ariel"/>
              </a:rPr>
              <a:t>dead</a:t>
            </a:r>
            <a:r>
              <a:rPr lang="en-US" sz="3600" b="1" dirty="0">
                <a:latin typeface="Ariel"/>
              </a:rPr>
              <a:t> and fixed to a slide?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57199" y="13262113"/>
            <a:ext cx="10323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el"/>
              </a:rPr>
              <a:t>Scopes </a:t>
            </a:r>
            <a:r>
              <a:rPr lang="en-US" sz="5400" b="1" i="1" dirty="0">
                <a:solidFill>
                  <a:srgbClr val="FF0000"/>
                </a:solidFill>
                <a:latin typeface="Ariel"/>
              </a:rPr>
              <a:t>without</a:t>
            </a:r>
            <a:r>
              <a:rPr lang="en-US" sz="5400" b="1" dirty="0">
                <a:latin typeface="Ariel"/>
              </a:rPr>
              <a:t> Incubation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32544"/>
          <a:stretch/>
        </p:blipFill>
        <p:spPr>
          <a:xfrm>
            <a:off x="38911763" y="6858000"/>
            <a:ext cx="2778764" cy="3288254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26524572" y="6246502"/>
            <a:ext cx="4878586" cy="1721761"/>
            <a:chOff x="20276339" y="7039341"/>
            <a:chExt cx="1859875" cy="1721761"/>
          </a:xfrm>
        </p:grpSpPr>
        <p:sp>
          <p:nvSpPr>
            <p:cNvPr id="27" name="TextBox 26"/>
            <p:cNvSpPr txBox="1"/>
            <p:nvPr/>
          </p:nvSpPr>
          <p:spPr>
            <a:xfrm rot="1549435">
              <a:off x="20880353" y="8114771"/>
              <a:ext cx="6472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Ariel"/>
                </a:rPr>
                <a:t>Dissect</a:t>
              </a:r>
            </a:p>
          </p:txBody>
        </p:sp>
        <p:sp>
          <p:nvSpPr>
            <p:cNvPr id="82" name="Right Arrow 81"/>
            <p:cNvSpPr/>
            <p:nvPr/>
          </p:nvSpPr>
          <p:spPr>
            <a:xfrm rot="1549435">
              <a:off x="20276339" y="7039341"/>
              <a:ext cx="1859875" cy="800573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el"/>
              </a:endParaRPr>
            </a:p>
          </p:txBody>
        </p:sp>
      </p:grpSp>
      <p:sp>
        <p:nvSpPr>
          <p:cNvPr id="85" name="Right Arrow 84"/>
          <p:cNvSpPr/>
          <p:nvPr/>
        </p:nvSpPr>
        <p:spPr>
          <a:xfrm rot="5400000">
            <a:off x="9788821" y="7508976"/>
            <a:ext cx="1859875" cy="8005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el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1183600" y="6147003"/>
            <a:ext cx="2762704" cy="1859875"/>
            <a:chOff x="15316200" y="6997373"/>
            <a:chExt cx="2762704" cy="1859875"/>
          </a:xfrm>
        </p:grpSpPr>
        <p:sp>
          <p:nvSpPr>
            <p:cNvPr id="26" name="TextBox 25"/>
            <p:cNvSpPr txBox="1"/>
            <p:nvPr/>
          </p:nvSpPr>
          <p:spPr>
            <a:xfrm>
              <a:off x="16459200" y="7483491"/>
              <a:ext cx="1619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riel"/>
                </a:rPr>
                <a:t>Image</a:t>
              </a:r>
            </a:p>
          </p:txBody>
        </p:sp>
        <p:sp>
          <p:nvSpPr>
            <p:cNvPr id="86" name="Right Arrow 85"/>
            <p:cNvSpPr/>
            <p:nvPr/>
          </p:nvSpPr>
          <p:spPr>
            <a:xfrm rot="5400000">
              <a:off x="14786549" y="7527024"/>
              <a:ext cx="1859875" cy="800573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el"/>
              </a:endParaRPr>
            </a:p>
          </p:txBody>
        </p:sp>
      </p:grpSp>
      <p:sp>
        <p:nvSpPr>
          <p:cNvPr id="51" name="Bent Arrow 50"/>
          <p:cNvSpPr/>
          <p:nvPr/>
        </p:nvSpPr>
        <p:spPr>
          <a:xfrm rot="10800000">
            <a:off x="18440401" y="10414204"/>
            <a:ext cx="2698153" cy="2543820"/>
          </a:xfrm>
          <a:prstGeom prst="bentArrow">
            <a:avLst>
              <a:gd name="adj1" fmla="val 18004"/>
              <a:gd name="adj2" fmla="val 22215"/>
              <a:gd name="adj3" fmla="val 20875"/>
              <a:gd name="adj4" fmla="val 43063"/>
            </a:avLst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  <a:latin typeface="Arie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1945600" y="132588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el"/>
              </a:rPr>
              <a:t>Scopes </a:t>
            </a:r>
            <a:r>
              <a:rPr lang="en-US" sz="5400" b="1" i="1" dirty="0">
                <a:solidFill>
                  <a:srgbClr val="11D113"/>
                </a:solidFill>
                <a:latin typeface="Ariel"/>
              </a:rPr>
              <a:t>with</a:t>
            </a:r>
            <a:r>
              <a:rPr lang="en-US" sz="5400" b="1" dirty="0">
                <a:latin typeface="Ariel"/>
              </a:rPr>
              <a:t> Incubation</a:t>
            </a:r>
          </a:p>
        </p:txBody>
      </p:sp>
      <p:sp>
        <p:nvSpPr>
          <p:cNvPr id="100" name="Bent Arrow 99"/>
          <p:cNvSpPr/>
          <p:nvPr/>
        </p:nvSpPr>
        <p:spPr>
          <a:xfrm rot="10800000" flipH="1">
            <a:off x="22021800" y="10414203"/>
            <a:ext cx="2698153" cy="2543821"/>
          </a:xfrm>
          <a:prstGeom prst="bentArrow">
            <a:avLst>
              <a:gd name="adj1" fmla="val 18004"/>
              <a:gd name="adj2" fmla="val 22215"/>
              <a:gd name="adj3" fmla="val 20875"/>
              <a:gd name="adj4" fmla="val 43063"/>
            </a:avLst>
          </a:prstGeom>
          <a:solidFill>
            <a:srgbClr val="00B05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C887D-BDF4-4B3D-9E15-D3892B01A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2679" y="20040600"/>
            <a:ext cx="2912745" cy="279827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1AC887D-BDF4-4B3D-9E15-D3892B01A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2609" y="20127296"/>
            <a:ext cx="2912745" cy="2798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5322" y="27205673"/>
            <a:ext cx="1905000" cy="19050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1945600" y="26936966"/>
            <a:ext cx="212679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4400" b="1" u="sng" dirty="0"/>
              <a:t>Contact Information		</a:t>
            </a:r>
            <a:endParaRPr lang="en-US" sz="4400" u="sng" dirty="0"/>
          </a:p>
          <a:p>
            <a:pPr fontAlgn="t"/>
            <a:r>
              <a:rPr lang="en-US" sz="4400" dirty="0"/>
              <a:t>Allia Fawaz, M.S.      		</a:t>
            </a:r>
          </a:p>
          <a:p>
            <a:pPr fontAlgn="t"/>
            <a:r>
              <a:rPr lang="en-US" sz="4400" dirty="0"/>
              <a:t>SCRC Core Microscope Imaging Manager</a:t>
            </a:r>
          </a:p>
          <a:p>
            <a:pPr fontAlgn="t"/>
            <a:r>
              <a:rPr lang="en-US" sz="4400" dirty="0"/>
              <a:t>Gross Hall Building Manager</a:t>
            </a:r>
          </a:p>
          <a:p>
            <a:pPr fontAlgn="t"/>
            <a:r>
              <a:rPr lang="en-US" sz="4400" dirty="0"/>
              <a:t>Fawaza@uci.edu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16C851-F675-4D57-989A-6CC87F1320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34496" y="24119955"/>
            <a:ext cx="3203263" cy="179161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94C0AB-8C90-4E9F-AB76-E24F17249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02609" y="23887782"/>
            <a:ext cx="3203263" cy="179161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BF30FC8-D75E-4906-B8CC-68ACDA60FF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22832" y="31196419"/>
            <a:ext cx="9828749" cy="1036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E65B14-CFBC-441F-A923-2B0C51F175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03291" y="16755142"/>
            <a:ext cx="2371725" cy="188595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D53ABDA-F05C-44B0-A7DB-B00ACBD58A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86700" y="16427616"/>
            <a:ext cx="2371725" cy="1885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CA605F-F45A-C212-4ECD-8B9CCA7269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748" y="9266988"/>
            <a:ext cx="1892300" cy="325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283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910727"/>
              </p:ext>
            </p:extLst>
          </p:nvPr>
        </p:nvGraphicFramePr>
        <p:xfrm>
          <a:off x="540328" y="4876801"/>
          <a:ext cx="29482472" cy="247809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2981">
                  <a:extLst>
                    <a:ext uri="{9D8B030D-6E8A-4147-A177-3AD203B41FA5}">
                      <a16:colId xmlns:a16="http://schemas.microsoft.com/office/drawing/2014/main" val="772017169"/>
                    </a:ext>
                  </a:extLst>
                </a:gridCol>
                <a:gridCol w="9753600">
                  <a:extLst>
                    <a:ext uri="{9D8B030D-6E8A-4147-A177-3AD203B41FA5}">
                      <a16:colId xmlns:a16="http://schemas.microsoft.com/office/drawing/2014/main" val="2205214288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86919054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09246677"/>
                    </a:ext>
                  </a:extLst>
                </a:gridCol>
                <a:gridCol w="3782291">
                  <a:extLst>
                    <a:ext uri="{9D8B030D-6E8A-4147-A177-3AD203B41FA5}">
                      <a16:colId xmlns:a16="http://schemas.microsoft.com/office/drawing/2014/main" val="2296783853"/>
                    </a:ext>
                  </a:extLst>
                </a:gridCol>
              </a:tblGrid>
              <a:tr h="1590585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Microscope</a:t>
                      </a:r>
                    </a:p>
                    <a:p>
                      <a:pPr algn="ctr"/>
                      <a:r>
                        <a:rPr lang="en-US" sz="4400" b="1" dirty="0"/>
                        <a:t> Imaging Systems</a:t>
                      </a:r>
                      <a:endParaRPr lang="en-US" sz="4400" b="1" i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Features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Benefits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System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Applications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469072"/>
                  </a:ext>
                </a:extLst>
              </a:tr>
              <a:tr h="5115014"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Zeiss LSM 900 </a:t>
                      </a:r>
                      <a:r>
                        <a:rPr lang="en-US" sz="3600" b="1" i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Airyscan</a:t>
                      </a:r>
                      <a:r>
                        <a:rPr lang="en-US" sz="3600" b="1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2 /Confocal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i="1" dirty="0">
                          <a:solidFill>
                            <a:schemeClr val="tx1"/>
                          </a:solidFill>
                          <a:latin typeface="Ariel"/>
                        </a:rPr>
                        <a:t>Inverted </a:t>
                      </a:r>
                      <a:r>
                        <a:rPr lang="en-US" sz="3600" b="0" i="1" baseline="0" dirty="0">
                          <a:solidFill>
                            <a:schemeClr val="tx1"/>
                          </a:solidFill>
                          <a:latin typeface="Ariel"/>
                        </a:rPr>
                        <a:t>Confocal</a:t>
                      </a:r>
                    </a:p>
                    <a:p>
                      <a:pPr algn="ctr"/>
                      <a:r>
                        <a:rPr lang="en-US" sz="3600" b="0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Room 4401</a:t>
                      </a:r>
                    </a:p>
                    <a:p>
                      <a:pPr algn="ctr"/>
                      <a:r>
                        <a:rPr lang="en-US" sz="36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Recharge Rate: $25/</a:t>
                      </a:r>
                      <a:r>
                        <a:rPr lang="en-US" sz="3600" b="1" i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hr</a:t>
                      </a:r>
                      <a:endParaRPr lang="en-US" sz="3600" b="1" i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3600" b="1" i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el"/>
                        </a:rPr>
                        <a:t>High-powered fluorescent live cell imaging </a:t>
                      </a:r>
                    </a:p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Ariel"/>
                        </a:rPr>
                        <a:t>Airyscan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el"/>
                        </a:rPr>
                        <a:t> 2 &amp;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Ariel"/>
                        </a:rPr>
                        <a:t>GaAsP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el"/>
                        </a:rPr>
                        <a:t>-PMTs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el"/>
                        </a:rPr>
                        <a:t>2.5x, 10x, 20x, 40x (water or oil), &amp; 63x (oil)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el"/>
                        </a:rPr>
                        <a:t>405nm, 488nm, 561nm, &amp; 640nm laser lines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el"/>
                        </a:rPr>
                        <a:t>UV 385nm, 475nm, 555 nm, 630nm filter cubes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el"/>
                        </a:rPr>
                        <a:t>Stage top and microscope enclosed incubator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el"/>
                        </a:rPr>
                        <a:t>AI Sample Finder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Ariel"/>
                        </a:rPr>
                        <a:t>Airyscan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el"/>
                        </a:rPr>
                        <a:t> 2 (super resolution)/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Ariel"/>
                        </a:rPr>
                        <a:t>GaAsP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el"/>
                        </a:rPr>
                        <a:t> (confocal) hybrid scanner; AI Sample Finder; Fast acquisition speeds;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el"/>
                        </a:rPr>
                        <a:t>Large area scanning;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el"/>
                        </a:rPr>
                        <a:t>Corrects focus drift;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el"/>
                        </a:rPr>
                        <a:t>Deconvolution;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el"/>
                        </a:rPr>
                        <a:t>Fluorescence</a:t>
                      </a:r>
                    </a:p>
                    <a:p>
                      <a:pPr algn="ctr"/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Cohesive Contrast</a:t>
                      </a:r>
                    </a:p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640101"/>
                  </a:ext>
                </a:extLst>
              </a:tr>
              <a:tr h="5201326"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+mn-lt"/>
                        </a:rPr>
                        <a:t>Olympus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FV3000 Laser Scanning Confocal Microscope 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3600" b="1" i="1" dirty="0">
                          <a:solidFill>
                            <a:schemeClr val="tx1"/>
                          </a:solidFill>
                          <a:latin typeface="+mn-lt"/>
                        </a:rPr>
                        <a:t>Inverted </a:t>
                      </a:r>
                      <a:r>
                        <a:rPr lang="en-US" sz="3600" b="1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Confocal</a:t>
                      </a:r>
                    </a:p>
                    <a:p>
                      <a:pPr algn="ctr"/>
                      <a:r>
                        <a:rPr lang="en-US" sz="3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Room 1402</a:t>
                      </a:r>
                    </a:p>
                    <a:p>
                      <a:pPr algn="ctr"/>
                      <a:r>
                        <a:rPr lang="en-US" sz="36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Recharge Rate: $25/</a:t>
                      </a:r>
                      <a:r>
                        <a:rPr lang="en-US" sz="3600" b="1" i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hr</a:t>
                      </a:r>
                      <a:endParaRPr lang="en-US" sz="3600" b="1" i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el"/>
                        </a:rPr>
                        <a:t>High-powered fluorescent live cell imaging </a:t>
                      </a:r>
                    </a:p>
                    <a:p>
                      <a:pPr algn="ctr"/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2x ma-PMTs &amp; 2x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GaAsP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-PMTs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el"/>
                        </a:rPr>
                        <a:t>1.25x, 10x,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20x, &amp; 40x (oil); 60x (oil) on system 1</a:t>
                      </a:r>
                    </a:p>
                    <a:p>
                      <a:pPr algn="ctr"/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405nm, 488nm, 561nm, &amp; 640nm laser lines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FUW, FBN, &amp; FGW (RBG) filter cubes</a:t>
                      </a:r>
                    </a:p>
                    <a:p>
                      <a:pPr algn="ctr"/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Tokai-HIT stage top incubator on system 1</a:t>
                      </a:r>
                    </a:p>
                    <a:p>
                      <a:pPr algn="ctr"/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Olympus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TruSpectral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detection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Galvo/resonant hybrid scanner;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 Fast acquisition speeds;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Large area scanning;</a:t>
                      </a:r>
                      <a:endParaRPr lang="en-US" sz="36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Corrects focus drift;</a:t>
                      </a:r>
                    </a:p>
                    <a:p>
                      <a:pPr algn="ctr"/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Zoom feature;</a:t>
                      </a:r>
                    </a:p>
                    <a:p>
                      <a:pPr algn="ctr"/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Deconvolution;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Fluorescence</a:t>
                      </a:r>
                    </a:p>
                    <a:p>
                      <a:pPr algn="ctr"/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663868"/>
                  </a:ext>
                </a:extLst>
              </a:tr>
              <a:tr h="4058326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Biotek</a:t>
                      </a:r>
                      <a:r>
                        <a:rPr lang="en-US" sz="36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3600" b="1" i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Cytation</a:t>
                      </a:r>
                      <a:r>
                        <a:rPr lang="en-US" sz="36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5/</a:t>
                      </a:r>
                      <a:r>
                        <a:rPr lang="en-US" sz="3600" b="1" i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BioSpa</a:t>
                      </a:r>
                      <a:r>
                        <a:rPr lang="en-US" sz="36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Inverted Widefield Imaging Plate Reader/Incubator</a:t>
                      </a:r>
                    </a:p>
                    <a:p>
                      <a:pPr algn="ctr"/>
                      <a:r>
                        <a:rPr lang="en-US" sz="3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Room 4502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Imaging plate reader with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BioSpa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 for incubation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Monochromator and filters for plate reading;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4x, 10x, 20, 40x, &amp; 60x (non-oil)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DAPI, GFP,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TxRed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, RFP, CY5 imaging  filter cubes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Imaging plate reader with long term incubation;  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Holds up to 6 plates;       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Self-contained unit;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Controls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room light;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Reduces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background;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Fluorescence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Brightfield</a:t>
                      </a:r>
                    </a:p>
                    <a:p>
                      <a:pPr algn="ctr"/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Digital Phase</a:t>
                      </a:r>
                    </a:p>
                    <a:p>
                      <a:pPr algn="ctr"/>
                      <a:endParaRPr lang="en-US" sz="36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477816"/>
                  </a:ext>
                </a:extLst>
              </a:tr>
              <a:tr h="521834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+mn-lt"/>
                        </a:rPr>
                        <a:t>Keyence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BZX-810 </a:t>
                      </a:r>
                    </a:p>
                    <a:p>
                      <a:pPr algn="ctr"/>
                      <a:r>
                        <a:rPr lang="en-US" sz="3600" b="0" i="1" dirty="0">
                          <a:solidFill>
                            <a:schemeClr val="tx1"/>
                          </a:solidFill>
                          <a:latin typeface="+mn-lt"/>
                        </a:rPr>
                        <a:t>Inverted </a:t>
                      </a:r>
                      <a:r>
                        <a:rPr lang="en-US" sz="3600" b="0" i="1" dirty="0" err="1">
                          <a:solidFill>
                            <a:schemeClr val="tx1"/>
                          </a:solidFill>
                          <a:latin typeface="+mn-lt"/>
                        </a:rPr>
                        <a:t>Widefield</a:t>
                      </a:r>
                      <a:endParaRPr lang="en-US" sz="36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3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Room 2301 &amp; 4502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el"/>
                        </a:rPr>
                        <a:t>Compact benchtop system (scope-in-a-box)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el"/>
                        </a:rPr>
                        <a:t>4x, 10x,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20x, 40x, 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20x LWD &amp; 40x LWD (4502), 63x (oil;2301)</a:t>
                      </a:r>
                    </a:p>
                    <a:p>
                      <a:pPr algn="ctr"/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DAPI, GFP, TRITC,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TxRed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, &amp; Cy5  filter cubes</a:t>
                      </a:r>
                    </a:p>
                    <a:p>
                      <a:pPr algn="ctr"/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Equipped with Auto Focus</a:t>
                      </a:r>
                    </a:p>
                    <a:p>
                      <a:pPr algn="ctr"/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Optical sectioning module in 2301</a:t>
                      </a:r>
                    </a:p>
                    <a:p>
                      <a:pPr algn="ctr"/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Stage top incubator in 4502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Self-contained unit;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Controls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room light;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Large area scanning;</a:t>
                      </a:r>
                      <a:endParaRPr lang="en-US" sz="36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Reduces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background;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Many vessel holders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Fluorescence</a:t>
                      </a:r>
                    </a:p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Brightfield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Phase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64135"/>
                  </a:ext>
                </a:extLst>
              </a:tr>
              <a:tr h="359732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+mn-lt"/>
                        </a:rPr>
                        <a:t>Nikon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Ti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+mn-lt"/>
                        </a:rPr>
                        <a:t>-E</a:t>
                      </a:r>
                    </a:p>
                    <a:p>
                      <a:pPr algn="ctr"/>
                      <a:r>
                        <a:rPr lang="en-US" sz="3600" b="0" i="1" dirty="0">
                          <a:solidFill>
                            <a:schemeClr val="tx1"/>
                          </a:solidFill>
                          <a:latin typeface="+mn-lt"/>
                        </a:rPr>
                        <a:t>Inverted Widefield</a:t>
                      </a:r>
                    </a:p>
                    <a:p>
                      <a:pPr algn="ctr"/>
                      <a:r>
                        <a:rPr lang="en-US" sz="3600" b="0" i="0" dirty="0">
                          <a:solidFill>
                            <a:schemeClr val="tx1"/>
                          </a:solidFill>
                          <a:latin typeface="+mn-lt"/>
                        </a:rPr>
                        <a:t>Room</a:t>
                      </a:r>
                      <a:r>
                        <a:rPr lang="en-US" sz="3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1402 &amp; 3402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Basic research microscope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4x, 10x, 20x, 20LWDx (3402), 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40x, 60x (oil), &amp; 100x (oil; 1402)</a:t>
                      </a:r>
                    </a:p>
                    <a:p>
                      <a:pPr algn="ctr"/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DAPI, FITC, TRITC,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TxRed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, &amp; Cy5 filter cubes</a:t>
                      </a:r>
                    </a:p>
                    <a:p>
                      <a:pPr algn="ctr"/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Equipped with Perfect Focus 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Many vessel holders;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Control focus drift;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Reduces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background;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Fluorescence</a:t>
                      </a:r>
                    </a:p>
                    <a:p>
                      <a:pPr marL="0" marR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Brightfield</a:t>
                      </a:r>
                      <a:endParaRPr lang="en-US" sz="36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Phase</a:t>
                      </a:r>
                      <a:endParaRPr lang="en-US" sz="3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8948495"/>
                  </a:ext>
                </a:extLst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0" y="0"/>
            <a:ext cx="43891200" cy="4343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6710" y="984409"/>
            <a:ext cx="433516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latin typeface="Ariel"/>
              </a:rPr>
              <a:t>Stem Cell Research Center Imaging Core Instruments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591732"/>
              </p:ext>
            </p:extLst>
          </p:nvPr>
        </p:nvGraphicFramePr>
        <p:xfrm>
          <a:off x="30490886" y="4876801"/>
          <a:ext cx="12871690" cy="23926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35845">
                  <a:extLst>
                    <a:ext uri="{9D8B030D-6E8A-4147-A177-3AD203B41FA5}">
                      <a16:colId xmlns:a16="http://schemas.microsoft.com/office/drawing/2014/main" val="1591301476"/>
                    </a:ext>
                  </a:extLst>
                </a:gridCol>
                <a:gridCol w="6435845">
                  <a:extLst>
                    <a:ext uri="{9D8B030D-6E8A-4147-A177-3AD203B41FA5}">
                      <a16:colId xmlns:a16="http://schemas.microsoft.com/office/drawing/2014/main" val="3005137170"/>
                    </a:ext>
                  </a:extLst>
                </a:gridCol>
              </a:tblGrid>
              <a:tr h="2652814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/>
                        <a:t>Other Imaging Systems</a:t>
                      </a:r>
                      <a:endParaRPr lang="en-US" sz="4800" b="1" dirty="0">
                        <a:latin typeface="Arie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/>
                        <a:t>Features &amp; Benefits</a:t>
                      </a:r>
                      <a:endParaRPr lang="en-US" sz="4800" b="1" dirty="0"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7820216"/>
                  </a:ext>
                </a:extLst>
              </a:tr>
              <a:tr h="8363315"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  <a:p>
                      <a:pPr algn="ctr"/>
                      <a:r>
                        <a:rPr lang="en-US" sz="4000" b="1" dirty="0">
                          <a:latin typeface="Ariel"/>
                        </a:rPr>
                        <a:t>Spectral Imaging Instruments AMI-HT imager </a:t>
                      </a:r>
                    </a:p>
                    <a:p>
                      <a:pPr algn="ctr"/>
                      <a:r>
                        <a:rPr lang="en-US" sz="4000" dirty="0"/>
                        <a:t>Room: Vivarium B640</a:t>
                      </a:r>
                    </a:p>
                    <a:p>
                      <a:pPr algn="ctr"/>
                      <a:r>
                        <a:rPr lang="en-US" sz="4000" b="1" dirty="0"/>
                        <a:t>Recharge Rate: $50/</a:t>
                      </a:r>
                      <a:r>
                        <a:rPr lang="en-US" sz="4000" b="1" dirty="0" err="1"/>
                        <a:t>hr</a:t>
                      </a:r>
                      <a:endParaRPr lang="en-US" sz="4000" b="1" dirty="0"/>
                    </a:p>
                    <a:p>
                      <a:pPr algn="ctr"/>
                      <a:endParaRPr lang="en-US" sz="4000" dirty="0"/>
                    </a:p>
                    <a:p>
                      <a:pPr algn="ctr"/>
                      <a:endParaRPr lang="en-US" sz="4000" dirty="0"/>
                    </a:p>
                    <a:p>
                      <a:pPr algn="ctr"/>
                      <a:endParaRPr lang="en-US" sz="4000" dirty="0"/>
                    </a:p>
                    <a:p>
                      <a:pPr algn="ctr"/>
                      <a:endParaRPr lang="en-US" sz="4000" dirty="0"/>
                    </a:p>
                    <a:p>
                      <a:pPr algn="ctr"/>
                      <a:endParaRPr lang="en-US" sz="4000" dirty="0"/>
                    </a:p>
                    <a:p>
                      <a:pPr algn="ctr"/>
                      <a:endParaRPr lang="en-US" sz="4000" dirty="0"/>
                    </a:p>
                    <a:p>
                      <a:pPr algn="ctr"/>
                      <a:endParaRPr lang="en-US" sz="4000" dirty="0"/>
                    </a:p>
                    <a:p>
                      <a:pPr algn="ctr"/>
                      <a:endParaRPr lang="en-US" sz="4000" b="1" dirty="0"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  <a:p>
                      <a:pPr algn="ctr"/>
                      <a:endParaRPr lang="en-US" sz="4000" dirty="0"/>
                    </a:p>
                    <a:p>
                      <a:pPr algn="ctr"/>
                      <a:r>
                        <a:rPr lang="en-US" sz="4000" dirty="0"/>
                        <a:t>Live animal imaging</a:t>
                      </a:r>
                    </a:p>
                    <a:p>
                      <a:pPr algn="ctr"/>
                      <a:r>
                        <a:rPr lang="en-US" sz="4000" dirty="0"/>
                        <a:t>Fluorescence &amp; Luminescence</a:t>
                      </a:r>
                    </a:p>
                    <a:p>
                      <a:pPr algn="ctr"/>
                      <a:r>
                        <a:rPr lang="en-US" sz="4000" dirty="0"/>
                        <a:t>Isoflurane for five animals at a time</a:t>
                      </a:r>
                    </a:p>
                    <a:p>
                      <a:pPr algn="ctr"/>
                      <a:endParaRPr lang="en-US" sz="4000" dirty="0"/>
                    </a:p>
                    <a:p>
                      <a:pPr algn="ctr"/>
                      <a:endParaRPr lang="en-US" sz="4000" dirty="0"/>
                    </a:p>
                    <a:p>
                      <a:pPr algn="ctr"/>
                      <a:endParaRPr lang="en-US" sz="4000" dirty="0"/>
                    </a:p>
                    <a:p>
                      <a:pPr algn="ctr"/>
                      <a:endParaRPr lang="en-US" sz="4000" dirty="0"/>
                    </a:p>
                    <a:p>
                      <a:pPr algn="ctr"/>
                      <a:endParaRPr lang="en-US" sz="4000" dirty="0"/>
                    </a:p>
                    <a:p>
                      <a:pPr algn="ctr"/>
                      <a:endParaRPr lang="en-US" sz="4000" dirty="0"/>
                    </a:p>
                    <a:p>
                      <a:pPr algn="ctr"/>
                      <a:endParaRPr lang="en-US" sz="4000" dirty="0"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477656"/>
                  </a:ext>
                </a:extLst>
              </a:tr>
              <a:tr h="6455335"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  <a:p>
                      <a:pPr algn="ctr"/>
                      <a:r>
                        <a:rPr lang="en-US" sz="4000" b="1" dirty="0"/>
                        <a:t>PRIMO</a:t>
                      </a:r>
                    </a:p>
                    <a:p>
                      <a:pPr algn="ctr"/>
                      <a:r>
                        <a:rPr lang="en-US" sz="4000" dirty="0"/>
                        <a:t>Inverted </a:t>
                      </a:r>
                      <a:r>
                        <a:rPr lang="en-US" sz="4000" dirty="0" err="1"/>
                        <a:t>Widefield</a:t>
                      </a:r>
                      <a:endParaRPr lang="en-US" sz="4000" dirty="0"/>
                    </a:p>
                    <a:p>
                      <a:pPr algn="ctr"/>
                      <a:r>
                        <a:rPr lang="en-US" sz="4000" dirty="0"/>
                        <a:t>Room 4207</a:t>
                      </a:r>
                    </a:p>
                    <a:p>
                      <a:pPr algn="ctr"/>
                      <a:endParaRPr lang="en-US" sz="4000" dirty="0"/>
                    </a:p>
                    <a:p>
                      <a:pPr algn="ctr"/>
                      <a:endParaRPr lang="en-US" sz="4000" dirty="0"/>
                    </a:p>
                    <a:p>
                      <a:pPr algn="ctr"/>
                      <a:endParaRPr lang="en-US" sz="4000" dirty="0"/>
                    </a:p>
                    <a:p>
                      <a:pPr algn="ctr"/>
                      <a:endParaRPr lang="en-US" sz="4000" dirty="0"/>
                    </a:p>
                    <a:p>
                      <a:pPr algn="ctr"/>
                      <a:endParaRPr lang="en-US" sz="4000" dirty="0">
                        <a:latin typeface="Ariel"/>
                      </a:endParaRPr>
                    </a:p>
                    <a:p>
                      <a:pPr algn="ctr"/>
                      <a:endParaRPr lang="en-US" sz="4000" dirty="0"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Micropatterning, microfabrication,  and hydrogel formation </a:t>
                      </a:r>
                    </a:p>
                    <a:p>
                      <a:pPr algn="ctr"/>
                      <a:endParaRPr lang="en-US" sz="4000" dirty="0"/>
                    </a:p>
                    <a:p>
                      <a:pPr algn="ctr"/>
                      <a:endParaRPr lang="en-US" sz="4000" dirty="0"/>
                    </a:p>
                    <a:p>
                      <a:pPr algn="ctr"/>
                      <a:endParaRPr lang="en-US" sz="4000" dirty="0"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3590847"/>
                  </a:ext>
                </a:extLst>
              </a:tr>
              <a:tr h="6455335"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  <a:p>
                      <a:pPr algn="ctr"/>
                      <a:r>
                        <a:rPr lang="en-US" sz="4000" b="1" dirty="0"/>
                        <a:t>Nikon SMZ1500</a:t>
                      </a:r>
                    </a:p>
                    <a:p>
                      <a:pPr algn="ctr"/>
                      <a:r>
                        <a:rPr lang="en-US" sz="4000" dirty="0"/>
                        <a:t>Dissection</a:t>
                      </a:r>
                    </a:p>
                    <a:p>
                      <a:pPr algn="ctr"/>
                      <a:r>
                        <a:rPr lang="en-US" sz="4000" dirty="0"/>
                        <a:t>Room 1402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  <a:p>
                      <a:pPr algn="ctr"/>
                      <a:r>
                        <a:rPr lang="en-US" sz="4000" dirty="0"/>
                        <a:t>Fluorescent dissection imaging</a:t>
                      </a:r>
                    </a:p>
                    <a:p>
                      <a:pPr algn="ctr"/>
                      <a:r>
                        <a:rPr lang="en-US" sz="4000" dirty="0"/>
                        <a:t>0.75x to 11.25x</a:t>
                      </a:r>
                    </a:p>
                    <a:p>
                      <a:pPr algn="ctr"/>
                      <a:r>
                        <a:rPr lang="en-US" sz="4000" dirty="0"/>
                        <a:t>GFP &amp; RFP filter cubes</a:t>
                      </a:r>
                    </a:p>
                    <a:p>
                      <a:pPr algn="ctr"/>
                      <a:r>
                        <a:rPr lang="en-US" sz="4000" dirty="0"/>
                        <a:t>Fiber optic light source</a:t>
                      </a:r>
                    </a:p>
                    <a:p>
                      <a:pPr algn="ctr"/>
                      <a:r>
                        <a:rPr lang="en-US" sz="4000" dirty="0"/>
                        <a:t>Color camera</a:t>
                      </a:r>
                    </a:p>
                    <a:p>
                      <a:pPr algn="ctr"/>
                      <a:endParaRPr lang="en-US" sz="4000" dirty="0"/>
                    </a:p>
                    <a:p>
                      <a:pPr algn="ctr"/>
                      <a:endParaRPr lang="en-US" sz="4000" dirty="0"/>
                    </a:p>
                    <a:p>
                      <a:pPr algn="ctr"/>
                      <a:endParaRPr lang="en-US" sz="4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6846102"/>
                  </a:ext>
                </a:extLst>
              </a:tr>
            </a:tbl>
          </a:graphicData>
        </a:graphic>
      </p:graphicFrame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/>
          <a:srcRect r="32544"/>
          <a:stretch/>
        </p:blipFill>
        <p:spPr>
          <a:xfrm>
            <a:off x="32930272" y="25074493"/>
            <a:ext cx="2778764" cy="32882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74455" y="29418964"/>
            <a:ext cx="146561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4400" b="1" u="sng" dirty="0"/>
              <a:t>Contact Information		</a:t>
            </a:r>
            <a:endParaRPr lang="en-US" sz="4400" u="sng" dirty="0"/>
          </a:p>
          <a:p>
            <a:pPr fontAlgn="t"/>
            <a:r>
              <a:rPr lang="en-US" sz="4400" dirty="0"/>
              <a:t>Allia Fawaz, M.S.      FawazA@uci.edu      (949) 824-0430</a:t>
            </a:r>
          </a:p>
          <a:p>
            <a:pPr fontAlgn="t"/>
            <a:r>
              <a:rPr lang="en-US" sz="4400" dirty="0"/>
              <a:t>SCRC Core Microscope Imaging Manager</a:t>
            </a:r>
          </a:p>
          <a:p>
            <a:pPr fontAlgn="t"/>
            <a:r>
              <a:rPr lang="en-US" sz="4400" dirty="0"/>
              <a:t>Gross Hall Building Manager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16857" y="12496800"/>
            <a:ext cx="2502721" cy="3439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2022" y="26536650"/>
            <a:ext cx="1571625" cy="25717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86754" y="22251007"/>
            <a:ext cx="2515352" cy="25153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7FF36E5-5E7B-470C-83ED-A35425C205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81797" y="17983200"/>
            <a:ext cx="3736547" cy="2089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DDA8B-1EF6-4F40-8089-902DEB89EB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051" y="31265687"/>
            <a:ext cx="12678467" cy="13366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6B66976-E12C-46CF-AE11-9B65290D03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78522" y="6901940"/>
            <a:ext cx="3400307" cy="27038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51C7D1-D10D-28EE-B509-A22768D699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754" y="11817310"/>
            <a:ext cx="1892300" cy="325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white and green device with a black lens&#10;&#10;Description automatically generated">
            <a:extLst>
              <a:ext uri="{FF2B5EF4-FFF2-40B4-BE49-F238E27FC236}">
                <a16:creationId xmlns:a16="http://schemas.microsoft.com/office/drawing/2014/main" id="{8666320A-000B-1DC6-6784-C81AE45163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654" y="18895799"/>
            <a:ext cx="2692400" cy="2354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498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1419</Words>
  <Application>Microsoft Office PowerPoint</Application>
  <PresentationFormat>Custom</PresentationFormat>
  <Paragraphs>316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Ariel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2018-09-06T21:20:01Z</dcterms:created>
  <dcterms:modified xsi:type="dcterms:W3CDTF">2024-11-07T18:42:34Z</dcterms:modified>
</cp:coreProperties>
</file>